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artel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3386" autoAdjust="0"/>
  </p:normalViewPr>
  <p:slideViewPr>
    <p:cSldViewPr snapToGrid="0">
      <p:cViewPr varScale="1">
        <p:scale>
          <a:sx n="16" d="100"/>
          <a:sy n="16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8"/>
              <a:buFont typeface="Arial"/>
              <a:buNone/>
              <a:defRPr sz="72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f9947f16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5f9947f1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er">
  <p:cSld name="Pos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158240" y="685860"/>
            <a:ext cx="30175200" cy="297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  <a:defRPr sz="1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158240" y="4093905"/>
            <a:ext cx="301744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Arial"/>
              <a:buNone/>
              <a:defRPr sz="3600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1143000" y="5669280"/>
            <a:ext cx="12801599" cy="1280158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143000" y="7114032"/>
            <a:ext cx="12801599" cy="2732573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4"/>
          </p:nvPr>
        </p:nvSpPr>
        <p:spPr>
          <a:xfrm>
            <a:off x="1143000" y="10497310"/>
            <a:ext cx="12801599" cy="1280158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5"/>
          </p:nvPr>
        </p:nvSpPr>
        <p:spPr>
          <a:xfrm>
            <a:off x="1143000" y="11868910"/>
            <a:ext cx="12801599" cy="280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6"/>
          </p:nvPr>
        </p:nvSpPr>
        <p:spPr>
          <a:xfrm>
            <a:off x="1143000" y="14950441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7"/>
          </p:nvPr>
        </p:nvSpPr>
        <p:spPr>
          <a:xfrm>
            <a:off x="1143000" y="16440913"/>
            <a:ext cx="12801599" cy="602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8"/>
          </p:nvPr>
        </p:nvSpPr>
        <p:spPr>
          <a:xfrm>
            <a:off x="1143000" y="22887431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9"/>
          </p:nvPr>
        </p:nvSpPr>
        <p:spPr>
          <a:xfrm>
            <a:off x="1143000" y="24332184"/>
            <a:ext cx="12801599" cy="729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13"/>
          </p:nvPr>
        </p:nvSpPr>
        <p:spPr>
          <a:xfrm>
            <a:off x="15544800" y="5669280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4"/>
          </p:nvPr>
        </p:nvSpPr>
        <p:spPr>
          <a:xfrm>
            <a:off x="15544800" y="7114032"/>
            <a:ext cx="12801599" cy="679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5"/>
          </p:nvPr>
        </p:nvSpPr>
        <p:spPr>
          <a:xfrm>
            <a:off x="15544800" y="14328648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body" idx="16"/>
          </p:nvPr>
        </p:nvSpPr>
        <p:spPr>
          <a:xfrm>
            <a:off x="15544800" y="15773398"/>
            <a:ext cx="12801599" cy="669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17"/>
          </p:nvPr>
        </p:nvSpPr>
        <p:spPr>
          <a:xfrm>
            <a:off x="15544800" y="22887431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18"/>
          </p:nvPr>
        </p:nvSpPr>
        <p:spPr>
          <a:xfrm>
            <a:off x="15544800" y="24332184"/>
            <a:ext cx="12801599" cy="729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body" idx="19"/>
          </p:nvPr>
        </p:nvSpPr>
        <p:spPr>
          <a:xfrm>
            <a:off x="29900881" y="5669280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0"/>
          </p:nvPr>
        </p:nvSpPr>
        <p:spPr>
          <a:xfrm>
            <a:off x="29900881" y="7114032"/>
            <a:ext cx="12801599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1"/>
          </p:nvPr>
        </p:nvSpPr>
        <p:spPr>
          <a:xfrm>
            <a:off x="29900881" y="14914834"/>
            <a:ext cx="12801599" cy="4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22"/>
          </p:nvPr>
        </p:nvSpPr>
        <p:spPr>
          <a:xfrm>
            <a:off x="29900881" y="19767595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body" idx="23"/>
          </p:nvPr>
        </p:nvSpPr>
        <p:spPr>
          <a:xfrm>
            <a:off x="29900881" y="21212348"/>
            <a:ext cx="12801599" cy="43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24"/>
          </p:nvPr>
        </p:nvSpPr>
        <p:spPr>
          <a:xfrm>
            <a:off x="29900881" y="25722070"/>
            <a:ext cx="12801599" cy="1219199"/>
          </a:xfrm>
          <a:prstGeom prst="rect">
            <a:avLst/>
          </a:prstGeom>
          <a:gradFill>
            <a:gsLst>
              <a:gs pos="0">
                <a:srgbClr val="595959"/>
              </a:gs>
              <a:gs pos="90000">
                <a:srgbClr val="595959"/>
              </a:gs>
              <a:gs pos="9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25"/>
          </p:nvPr>
        </p:nvSpPr>
        <p:spPr>
          <a:xfrm>
            <a:off x="29900881" y="27166825"/>
            <a:ext cx="12801599" cy="44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dt" idx="10"/>
          </p:nvPr>
        </p:nvSpPr>
        <p:spPr>
          <a:xfrm>
            <a:off x="1143000" y="32114697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ftr" idx="11"/>
          </p:nvPr>
        </p:nvSpPr>
        <p:spPr>
          <a:xfrm>
            <a:off x="11018520" y="32114697"/>
            <a:ext cx="2185415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32872681" y="32114697"/>
            <a:ext cx="9875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"/>
          <p:cNvSpPr>
            <a:spLocks noGrp="1"/>
          </p:cNvSpPr>
          <p:nvPr>
            <p:ph type="pic" idx="26"/>
          </p:nvPr>
        </p:nvSpPr>
        <p:spPr>
          <a:xfrm>
            <a:off x="32270700" y="0"/>
            <a:ext cx="11620500" cy="384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Calibri"/>
              <a:buNone/>
              <a:defRPr sz="11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>
            <a:spLocks noGrp="1"/>
          </p:cNvSpPr>
          <p:nvPr>
            <p:ph type="pic" idx="2"/>
          </p:nvPr>
        </p:nvSpPr>
        <p:spPr>
          <a:xfrm>
            <a:off x="18659477" y="4739642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3023239" y="9875520"/>
            <a:ext cx="14156053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 rot="5400000">
            <a:off x="2990848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ctrTitle"/>
          </p:nvPr>
        </p:nvSpPr>
        <p:spPr>
          <a:xfrm>
            <a:off x="5486400" y="5387342"/>
            <a:ext cx="32918401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0"/>
              <a:buFont typeface="Calibri"/>
              <a:buNone/>
              <a:defRPr sz="2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6480"/>
            </a:lvl3pPr>
            <a:lvl4pPr lvl="3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4pPr>
            <a:lvl5pPr lvl="4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6pPr>
            <a:lvl7pPr lvl="6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7pPr>
            <a:lvl8pPr lvl="7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8pPr>
            <a:lvl9pPr lvl="8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0"/>
              <a:buFont typeface="Calibri"/>
              <a:buNone/>
              <a:defRPr sz="2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6480"/>
              <a:buNone/>
              <a:defRPr sz="648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648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6pPr>
            <a:lvl7pPr marL="3200400" lvl="6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7pPr>
            <a:lvl8pPr marL="3657600" lvl="7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8pPr>
            <a:lvl9pPr marL="4114800" lvl="8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023239" y="12024360"/>
            <a:ext cx="18568033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22219920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648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6pPr>
            <a:lvl7pPr marL="3200400" lvl="6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7pPr>
            <a:lvl8pPr marL="3657600" lvl="7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8pPr>
            <a:lvl9pPr marL="4114800" lvl="8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 b="1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4"/>
          </p:nvPr>
        </p:nvSpPr>
        <p:spPr>
          <a:xfrm>
            <a:off x="22219920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Calibri"/>
              <a:buNone/>
              <a:defRPr sz="11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18659477" y="4739642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96012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1pPr>
            <a:lvl2pPr marL="914400" lvl="1" indent="-86868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80"/>
              <a:buChar char="•"/>
              <a:defRPr sz="10080"/>
            </a:lvl2pPr>
            <a:lvl3pPr marL="1371600" lvl="2" indent="-7772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3pPr>
            <a:lvl4pPr marL="1828800" lvl="3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4pPr>
            <a:lvl5pPr marL="2286000" lvl="4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5pPr>
            <a:lvl6pPr marL="2743200" lvl="5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"/>
          </p:nvPr>
        </p:nvSpPr>
        <p:spPr>
          <a:xfrm>
            <a:off x="3023239" y="9875520"/>
            <a:ext cx="14156053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840"/>
              <a:buFont typeface="Calibri"/>
              <a:buNone/>
              <a:defRPr sz="158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86868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724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85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4008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400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400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400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400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400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017520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538959" y="30510481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0998159" y="30510481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:10.3390/ijerph15040830" TargetMode="External"/><Relationship Id="rId3" Type="http://schemas.openxmlformats.org/officeDocument/2006/relationships/hyperlink" Target="https://repository.arizona.edu/handle/10150/650852" TargetMode="External"/><Relationship Id="rId7" Type="http://schemas.openxmlformats.org/officeDocument/2006/relationships/hyperlink" Target="https://www.otru.org/wp-content/uploads/2019/05/special_vape_intervention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hweb.bumc.bu.edu/otlt/mphmodules/sb/behavioralchangetheories/behavioralchangetheories2.html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doi-org.cumberland.idm.oclc.org/10.4187/respcare.07733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www.cdc.gov/tobacco/features/back-to-school/e-cigarettes-talk-to-youth-about-risks/index.html" TargetMode="Externa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2151900" y="0"/>
            <a:ext cx="20918900" cy="5087400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88"/>
              <a:buFont typeface="Arial"/>
              <a:buNone/>
            </a:pPr>
            <a:br>
              <a:rPr lang="en-US" sz="10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br>
              <a:rPr lang="en-US" sz="10350" b="0" i="0" u="none" strike="noStrike" cap="none" dirty="0">
                <a:solidFill>
                  <a:schemeClr val="dk1"/>
                </a:solidFill>
              </a:rPr>
            </a:br>
            <a:r>
              <a:rPr lang="en-US" sz="6600" b="0" i="0" u="none" strike="noStrike" cap="none" dirty="0">
                <a:solidFill>
                  <a:schemeClr val="bg1"/>
                </a:solidFill>
                <a:latin typeface="+mn-lt"/>
              </a:rPr>
              <a:t>Educatio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n to Combat Adolescent E-Cigarette Use</a:t>
            </a:r>
            <a:br>
              <a:rPr lang="en-US" sz="10350" b="0" i="0" u="none" strike="noStrike" cap="none" dirty="0">
                <a:solidFill>
                  <a:schemeClr val="bg1"/>
                </a:solidFill>
                <a:latin typeface="+mn-lt"/>
              </a:rPr>
            </a:br>
            <a:r>
              <a:rPr lang="en-US" sz="6500" b="1" dirty="0">
                <a:solidFill>
                  <a:schemeClr val="bg1"/>
                </a:solidFill>
                <a:latin typeface="+mn-lt"/>
                <a:cs typeface="Times New Roman"/>
                <a:sym typeface="Times New Roman"/>
              </a:rPr>
              <a:t>Taylor Brown, Kaitlen Kisiloski, Hannah Spring</a:t>
            </a:r>
            <a:br>
              <a:rPr lang="en-US" sz="6500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6500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Dean: </a:t>
            </a:r>
            <a:r>
              <a:rPr lang="en-US" sz="65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Dr. Mary</a:t>
            </a:r>
            <a:r>
              <a:rPr lang="en-US" sz="6500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Bess Griffith</a:t>
            </a:r>
            <a:br>
              <a:rPr lang="en-US" sz="6500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6569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Faculty </a:t>
            </a:r>
            <a:r>
              <a:rPr lang="en-US" sz="6400" b="1" i="0" u="none" strike="noStrike" cap="none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Advisor: Dr. Marcia Barnes</a:t>
            </a:r>
            <a:endParaRPr sz="6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1003106" y="5669280"/>
            <a:ext cx="11938094" cy="1310641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None/>
            </a:pPr>
            <a:r>
              <a:rPr lang="en-US" sz="5400" b="1" dirty="0">
                <a:solidFill>
                  <a:schemeClr val="bg1"/>
                </a:solidFill>
                <a:latin typeface="Martel Sans"/>
                <a:ea typeface="Martel Sans"/>
                <a:cs typeface="Martel Sans"/>
                <a:sym typeface="Martel Sans"/>
              </a:rPr>
              <a:t>BACKGROUND/SIGNIFICANCE</a:t>
            </a:r>
            <a:endParaRPr sz="5400" b="1" i="0" u="none" strike="noStrike" cap="none" dirty="0">
              <a:solidFill>
                <a:schemeClr val="bg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2"/>
          </p:nvPr>
        </p:nvSpPr>
        <p:spPr>
          <a:xfrm>
            <a:off x="1003106" y="6949446"/>
            <a:ext cx="11938094" cy="12527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65750" tIns="45700" rIns="365750" bIns="45700" anchor="t" anchorCtr="0">
            <a:noAutofit/>
          </a:bodyPr>
          <a:lstStyle/>
          <a:p>
            <a:pPr algn="l"/>
            <a:endParaRPr 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According to the Centers for Disease Control (2019) electronic or e-cigarettes have been the most commonly used tobacco products of middle and high school aged children since 2014.  E-cigarette use increased 900% during 2011 – 2014 with only a slight decline noted in 2015-2017.  However, current e-cigarette use increased 78% among high school students from 11.7% in 2017 to 20.8% in 2018. In 2018, more than 3.6 million US youth, including 1 in 5 high school students and 1 in 20 middle school students were reported to use e-cigarettes (CDC, 2019).  Most e-cigarettes contain nicotine which is highly addictive and can harm brain development. E-cigarettes also have other harmful chemicals besides nicotine.  In 2019, more than 2,900 e-cigarette users were injured due to contaminated chemicals within the e-cigarettes (Cobb &amp; Solanki, 2020). </a:t>
            </a:r>
            <a:r>
              <a:rPr lang="en-US" sz="3200" dirty="0">
                <a:solidFill>
                  <a:schemeClr val="tx1"/>
                </a:solidFill>
              </a:rPr>
              <a:t>The use of e-cigarettes is unsafe for kids, teens, and young adults (CDC, 2019).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Considering the potentially harmful effects from e-cigarette use, preventative interventions are needed to deter the use. Currently the only preventative measure is a law preventing the sale of e-cigarettes to those under 21. However, prevention through education should be explored further as a potential deterrent to the intent to use. 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  In high school students aged 14-18 years, does education on the risks and complications from e-cigarettes impact their intent? </a:t>
            </a:r>
          </a:p>
          <a:p>
            <a:pPr algn="l"/>
            <a:endParaRPr sz="3400" b="0" i="0" u="none" strike="noStrike" cap="none" dirty="0">
              <a:solidFill>
                <a:schemeClr val="tx1"/>
              </a:solidFill>
              <a:latin typeface="+mn-lt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3"/>
          </p:nvPr>
        </p:nvSpPr>
        <p:spPr>
          <a:xfrm>
            <a:off x="1003300" y="20119164"/>
            <a:ext cx="11938094" cy="1107300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None/>
            </a:pPr>
            <a:r>
              <a:rPr lang="en-US" sz="54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METHODS</a:t>
            </a:r>
            <a:endParaRPr sz="5400" b="1" i="0" u="none" strike="noStrike" cap="none" dirty="0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4"/>
          </p:nvPr>
        </p:nvSpPr>
        <p:spPr>
          <a:xfrm>
            <a:off x="1003300" y="21226464"/>
            <a:ext cx="11937900" cy="1003458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algn="l"/>
            <a:r>
              <a:rPr lang="en-US" sz="3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This review examined whether education influenced the intent to try electronic cigarettes in adolescents aged 14-18 years old. Research terms included e-cigarettes and education, e-cigarettes and education and youth, adolescent vaping and education utilizing the CINAHL and Google Scholar databases through Cumberland University Vise Library . Five articles were found in peer reviewed journals, written in English, and were published in the last five years to be appropriate to answer the PICO question. </a:t>
            </a:r>
          </a:p>
          <a:p>
            <a:pPr algn="l"/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This literature review was conducted utilizing the Health Belief Model (HBM). The HBM mainly recognizes how each individual person reacts and interprets a health condition based on health-related behaviors and the individual’s susceptibility to that illness, the severity of the illness, the benefits of taking a preventive action and the barriers to taking that action (</a:t>
            </a:r>
            <a:r>
              <a:rPr lang="en-US" sz="34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LaMorte</a:t>
            </a:r>
            <a:r>
              <a:rPr lang="en-US" sz="3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2019). The HBM is appropriate to answer the proposed PICO question by elaborating on whether providing education on e-cigarette use will change behaviors and impact the intent to use.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400"/>
            </a:pP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5"/>
          </p:nvPr>
        </p:nvSpPr>
        <p:spPr>
          <a:xfrm>
            <a:off x="13960549" y="12971411"/>
            <a:ext cx="15509800" cy="1219200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None/>
            </a:pPr>
            <a:r>
              <a:rPr lang="en-US" sz="5400" b="1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RESULTS</a:t>
            </a:r>
            <a:endParaRPr sz="5400" b="1" i="0" u="none" strike="noStrike" cap="none" dirty="0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6"/>
          </p:nvPr>
        </p:nvSpPr>
        <p:spPr>
          <a:xfrm>
            <a:off x="13960549" y="14190612"/>
            <a:ext cx="15509801" cy="1707043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/>
          <a:p>
            <a:pPr indent="-457200" algn="l">
              <a:lnSpc>
                <a:spcPct val="100000"/>
              </a:lnSpc>
              <a:buClr>
                <a:srgbClr val="A5A5A5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Reznicek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(2019) conducted pre-post-test study design to assess current vaping practices and measure the effectiveness of an educational campaign about the potential risks of vaping among high school students in grades 9-12 . Education was provided once a week over four consecutive weeks.  Pre-survey sample (n=398) and post-survey (n=284) data was obtained. E-cigarette use and vaping was found in 33% of the sample population; 13% higher than the reported 2018 U.S. e-cigarette use.  Survey results were grouped into four constructs: knowledge, peer influence, health concern and willingness to use in the future. The constructs of knowledge, t (627) = -3.91, p=0.00, and health concern, t (578) = -2.71, p=0.00, resulted in statistically significant responses. The authors concluded that education increased students’ knowledge about the risk associated with e-cigarette use and vaping. Ongoing research is needed to provide appropriate evidence-based education interventions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 algn="l">
              <a:lnSpc>
                <a:spcPct val="100000"/>
              </a:lnSpc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Rhode and colleagues (2018) conducted a study to examine adolescent knowledge and beliefs associated with e-cigarette use. Adolescents (n=69) completed a cross-sectional survey about e-cigarette knowledge, attitudes, and behavior. 47% of the sample reported using e-cigarettes. The majority reported they knew about many of the risks of e-cigarettes but there was no difference between never- and ever-users. The study showed that adolescents who used e-cigarettes were less likely to believe e-cigarettes would cause negative health effects and that they would less likely lead to addiction. Both never-users and ever-users believed that e-cigarettes were not as harmful as combustible cigarettes. Ongoing education is needed. </a:t>
            </a:r>
          </a:p>
          <a:p>
            <a:pPr indent="-457200" algn="l">
              <a:lnSpc>
                <a:spcPct val="100000"/>
              </a:lnSpc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Gaiha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et al. (2020) conducted a pre-post-test study to evaluate a 30-minute educational session based on the Stanford Tobacco Prevention Toolkit on e-cigarette use in a sample (n=2,889) of 6-12 grade students. The school-based education session showed significantly improved (p=&lt;0.001) adolescent knowledge about e-cigarettes, increased perceived harmfulness and addictiveness of e-cigarettes, and reduced intent to try e-cigarettes after the educational session. </a:t>
            </a:r>
          </a:p>
          <a:p>
            <a:pPr indent="-457200" algn="l">
              <a:lnSpc>
                <a:spcPct val="100000"/>
              </a:lnSpc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O’Conner and colleagues (2019) conducted a systematic review to explore the current state of knowledge on vaping and highlight best or promising practices. The authors recommended education on e-cigarettes, nicotine, addiction and the related dangers would increase the knowledge of teens and help them develop skills to resist media influences and peer pressure to initiate e-cigarette use. </a:t>
            </a:r>
          </a:p>
          <a:p>
            <a:pPr indent="-457200" algn="l">
              <a:lnSpc>
                <a:spcPct val="100000"/>
              </a:lnSpc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Apperson (2020) conducted a quantitative study and recruited youth aged 11-16 to participate in CDC Know </a:t>
            </a:r>
            <a:r>
              <a:rPr lang="en-US"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Risks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A youth guide to e-cigarettes presentation. 23 out of 28 participants completed pretest/posttest survey data. Paired t-tests revealed vaping knowledge scores increased by 7.8 points (out of 100 possible; p = 0.06) and self-efficacy scores increased 0.6 points (with a range of 6 - 30 possible; p = 0.06). Approximately one half of participants (52%) increased vaping knowledge and self-efficacy. Although not statistically significant, results support use of this intervention to address identified clinical problem and improve health outcomes for adolescents and use of e-cigarettes. </a:t>
            </a:r>
          </a:p>
          <a:p>
            <a:pPr marL="0" indent="0" algn="l">
              <a:lnSpc>
                <a:spcPct val="100000"/>
              </a:lnSpc>
              <a:buClr>
                <a:srgbClr val="A5A5A5"/>
              </a:buClr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400"/>
            </a:pPr>
            <a:endParaRPr dirty="0"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7"/>
          </p:nvPr>
        </p:nvSpPr>
        <p:spPr>
          <a:xfrm>
            <a:off x="30657800" y="5669280"/>
            <a:ext cx="11630100" cy="1280100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50"/>
              <a:buFont typeface="Arial"/>
              <a:buNone/>
            </a:pPr>
            <a:r>
              <a:rPr lang="en-US" sz="5400" b="1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PRACTICE</a:t>
            </a:r>
            <a:r>
              <a:rPr lang="en-US" sz="5400" b="1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rPr>
              <a:t> </a:t>
            </a:r>
            <a:r>
              <a:rPr lang="en-US" sz="5400" b="1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IMPLICATIONS</a:t>
            </a:r>
            <a:endParaRPr sz="5400" b="1" i="0" u="none" strike="noStrike" cap="none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30613392" y="23267613"/>
            <a:ext cx="11721064" cy="799343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Apperson, C. (2020). Enhancing youth vaping knowledge and self-efficacy (Doctoral dissertation, University of Arizona, Tucson, USA). 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3"/>
              </a:rPr>
              <a:t>https://repository.arizona.edu/handle/10150/650852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Center for Disease Control. (2019).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E-cigarettes: Talk to youth about the risks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+mn-lt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4"/>
              </a:rPr>
              <a:t>https://www.cdc.gov/tobacco/features/back-to-school/e-cigarettes-talk-to-youth-about-risks/index.html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Cobb, N., &amp; Solanki, J. (2020). E-Cigarettes, vaping devices, and acute lung injury.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Respiratory Care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65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(5), 713–718. 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5"/>
              </a:rPr>
              <a:t>https://doi-org.cumberland.idm.oclc.org/10.4187/respcare.07733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Gaiha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S.,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Duemler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A., Silverwood, L., Razo, A., Halpern-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Felsher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B. &amp; Walley, S. (2020). School-based e-cigarette education in Alabama: Impact on knowledge of e-cigarettes, perceptions and intent to try.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Addictive Behaviors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112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106519.</a:t>
            </a:r>
          </a:p>
          <a:p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Gentzke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A., Creamer, M., Cullen, K., Ambrose, B., Willis, G., Jamal, A. &amp; King, B. (2019). Vital signs: tobacco product use among middle and high school students—United States, 2011–2018.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Morbidity and Mortality Weekly,</a:t>
            </a:r>
            <a:r>
              <a:rPr lang="en-US" sz="2000" i="1" dirty="0"/>
              <a:t> </a:t>
            </a:r>
            <a:r>
              <a:rPr lang="en-US" sz="2000" i="1" dirty="0">
                <a:latin typeface="+mn-lt"/>
              </a:rPr>
              <a:t>68</a:t>
            </a:r>
            <a:r>
              <a:rPr lang="en-US" sz="2000" dirty="0">
                <a:latin typeface="+mn-lt"/>
              </a:rPr>
              <a:t>(6), 157.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LaMorte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W. (2019).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Behavioral Change Models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 The Health Belief Model. 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6"/>
              </a:rPr>
              <a:t>https://sphweb.bumc.bu.edu/otlt/mphmodules/sb/behavioralchangetheories/behavioralchangetheories2.html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O'Connor, S., Pelletier, H.,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Bayoumy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D. &amp; Schwartz, R. (2019,). Interventions to prevent harms from vaping 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The Ontario Tobacco Research Unit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7"/>
              </a:rPr>
              <a:t>https://www.otru.org/wp-content/uploads/2019/05/special_vape_interventions.pdf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Reznicek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J. (2019). Adolescent vaping and education: does it make a difference? </a:t>
            </a:r>
            <a:r>
              <a:rPr lang="en-US" sz="2000" u="sng" dirty="0">
                <a:latin typeface="+mn-lt"/>
                <a:cs typeface="Times New Roman" panose="02020603050405020304" pitchFamily="18" charset="0"/>
              </a:rPr>
              <a:t>https://</a:t>
            </a:r>
            <a:r>
              <a:rPr lang="en-US" sz="2000" u="sng" dirty="0" err="1">
                <a:latin typeface="+mn-lt"/>
                <a:cs typeface="Times New Roman" panose="02020603050405020304" pitchFamily="18" charset="0"/>
              </a:rPr>
              <a:t>sigma.nursingrepository.org</a:t>
            </a:r>
            <a:r>
              <a:rPr lang="en-US" sz="2000" u="sng" dirty="0">
                <a:latin typeface="+mn-lt"/>
                <a:cs typeface="Times New Roman" panose="02020603050405020304" pitchFamily="18" charset="0"/>
              </a:rPr>
              <a:t>/bitstream/handle/10755/18364/                 Reznicek_7_31_9.pdf?sequence=1&amp;isAllowed=y </a:t>
            </a:r>
          </a:p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Rohde, J.,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Noar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S., Horvitz, C., Lazard, A.,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Cornacchione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Ross, J. &amp; Sutfin, E. (2018). The role of knowledge and risk beliefs in adolescent e-cigarette use: a pilot study.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International Journal of Environmental Research and Public Health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+mn-lt"/>
                <a:cs typeface="Times New Roman" panose="02020603050405020304" pitchFamily="18" charset="0"/>
              </a:rPr>
              <a:t>15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(4), 830. </a:t>
            </a:r>
            <a:r>
              <a:rPr lang="en-US" sz="2000" dirty="0">
                <a:latin typeface="+mn-lt"/>
                <a:cs typeface="Times New Roman" panose="02020603050405020304" pitchFamily="18" charset="0"/>
                <a:hlinkClick r:id="rId8"/>
              </a:rPr>
              <a:t>https://doi:</a:t>
            </a:r>
            <a:r>
              <a:rPr lang="en-US" sz="2000" u="sng" dirty="0">
                <a:latin typeface="+mn-lt"/>
                <a:cs typeface="Times New Roman" panose="02020603050405020304" pitchFamily="18" charset="0"/>
                <a:hlinkClick r:id="rId8"/>
              </a:rPr>
              <a:t>10.3390/ijerph15040830</a:t>
            </a:r>
            <a:endParaRPr lang="en-US" sz="2000" u="sng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6" name="Google Shape;146;p15"/>
          <p:cNvSpPr txBox="1"/>
          <p:nvPr/>
        </p:nvSpPr>
        <p:spPr>
          <a:xfrm>
            <a:off x="30601631" y="21999138"/>
            <a:ext cx="11721066" cy="1268476"/>
          </a:xfrm>
          <a:prstGeom prst="rect">
            <a:avLst/>
          </a:prstGeom>
          <a:solidFill>
            <a:srgbClr val="781318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REFERENCES</a:t>
            </a:r>
            <a:endParaRPr sz="5400" dirty="0"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30657800" y="6949451"/>
            <a:ext cx="11630100" cy="545541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/>
              <a:t>Education is a major skill and intervention nurses provide daily. There is evidence to support that educating youth on the risks of e-cigarette use decreases their intention to ever start smoking (</a:t>
            </a:r>
            <a:r>
              <a:rPr lang="en-US" sz="3200" dirty="0" err="1"/>
              <a:t>Gaiha</a:t>
            </a:r>
            <a:r>
              <a:rPr lang="en-US" sz="3200" dirty="0"/>
              <a:t> et al., 2020). Utilizing the Health Belief Model as a guide for educating youth is important to effectively change perceptions of e-cigarettes and intent to use. According to </a:t>
            </a:r>
            <a:r>
              <a:rPr lang="en-US" sz="3200" dirty="0" err="1"/>
              <a:t>Reznicek</a:t>
            </a:r>
            <a:r>
              <a:rPr lang="en-US" sz="3200" dirty="0"/>
              <a:t> (2019) education was effective in changing perceptions of youth towards e-cigarettes. Nurses play a vital role in health promotion and providing evidence-based education on the use of e-cigarettes is critical to improving the health of adolescents and young adults </a:t>
            </a:r>
          </a:p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8" name="Google Shape;148;p15"/>
          <p:cNvSpPr/>
          <p:nvPr/>
        </p:nvSpPr>
        <p:spPr>
          <a:xfrm flipH="1">
            <a:off x="30657799" y="14092456"/>
            <a:ext cx="11664897" cy="695779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School age children have a decreased intention to try electronic cigarettes when educated about the harmfulness and addictiveness of e-cigarette use (</a:t>
            </a:r>
            <a:r>
              <a:rPr lang="en-US" sz="3200" dirty="0" err="1">
                <a:latin typeface="+mn-lt"/>
                <a:cs typeface="Times New Roman" panose="02020603050405020304" pitchFamily="18" charset="0"/>
              </a:rPr>
              <a:t>Gaiha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 et al., 2020). This review of the literature revealed that there is a common misconception by youth about the perceived effects and risks associated with e-cigarette use and educational programs result in a decreased intent to use. Nurses can utilize the Health Belief Model to guide educational programs and interventions on perceived threats and alter an individual’s perceptions on the harm of using e-cigarettes, change behaviors, and reduce the intent to use among US adolescents. Continued research should be done to assess which teaching model is most effective in reducing the intent to try e-cigarettes as well as the effectiveness of current educational methods in the future. </a:t>
            </a:r>
          </a:p>
        </p:txBody>
      </p:sp>
      <p:sp>
        <p:nvSpPr>
          <p:cNvPr id="149" name="Google Shape;149;p15"/>
          <p:cNvSpPr/>
          <p:nvPr/>
        </p:nvSpPr>
        <p:spPr>
          <a:xfrm>
            <a:off x="30657799" y="12921440"/>
            <a:ext cx="11664897" cy="1219200"/>
          </a:xfrm>
          <a:prstGeom prst="rect">
            <a:avLst/>
          </a:prstGeom>
          <a:solidFill>
            <a:srgbClr val="78131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Martel Sans"/>
                <a:ea typeface="Martel Sans"/>
                <a:cs typeface="Martel Sans"/>
                <a:sym typeface="Martel Sans"/>
              </a:rPr>
              <a:t>CONCLUSIONS</a:t>
            </a:r>
            <a:endParaRPr>
              <a:solidFill>
                <a:schemeClr val="lt1"/>
              </a:solidFill>
              <a:latin typeface="Martel Sans"/>
              <a:ea typeface="Martel Sans"/>
              <a:cs typeface="Martel Sans"/>
              <a:sym typeface="Martel Sans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3300" y="821625"/>
            <a:ext cx="10549722" cy="37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0" y="31912998"/>
            <a:ext cx="43891200" cy="931810"/>
          </a:xfrm>
          <a:prstGeom prst="rect">
            <a:avLst/>
          </a:prstGeom>
          <a:solidFill>
            <a:srgbClr val="82263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Vape pens are hooking more and more teens. And school leaders are fighting  the epidemic. - South Florida Sun Sentinel - South Florida Sun-Sentinel">
            <a:extLst>
              <a:ext uri="{FF2B5EF4-FFF2-40B4-BE49-F238E27FC236}">
                <a16:creationId xmlns:a16="http://schemas.microsoft.com/office/drawing/2014/main" id="{303ECF82-E2B5-964B-A426-0DF609F4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50" y="5842000"/>
            <a:ext cx="12749250" cy="69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arious types of electronic cigarettes.">
            <a:extLst>
              <a:ext uri="{FF2B5EF4-FFF2-40B4-BE49-F238E27FC236}">
                <a16:creationId xmlns:a16="http://schemas.microsoft.com/office/drawing/2014/main" id="{7CFCE524-928F-1241-B81F-5BC3AF3B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0" y="0"/>
            <a:ext cx="10820400" cy="50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1715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Arial</vt:lpstr>
      <vt:lpstr>Martel Sans</vt:lpstr>
      <vt:lpstr>Office Theme</vt:lpstr>
      <vt:lpstr>          Education to Combat Adolescent E-Cigarette Use Taylor Brown, Kaitlen Kisiloski, Hannah Spring Dean: Dr. Mary Bess Griffith Faculty Advisor: Dr. Marcia Barnes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Project GROUP MEMBERS NAMES HERE Dean:  Faculty Advisors:</dc:title>
  <dc:creator>Barnes, Marcia</dc:creator>
  <cp:lastModifiedBy>Barnes, Marcia</cp:lastModifiedBy>
  <cp:revision>36</cp:revision>
  <dcterms:modified xsi:type="dcterms:W3CDTF">2021-04-20T19:44:08Z</dcterms:modified>
</cp:coreProperties>
</file>